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2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8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6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5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9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1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0992-C078-426D-97EB-7A8676F116F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EB78-EEFA-4DB8-8D94-34C60D19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our-platform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our-platform.ru" TargetMode="External"/><Relationship Id="rId7" Type="http://schemas.openxmlformats.org/officeDocument/2006/relationships/image" Target="../media/image22.png"/><Relationship Id="rId2" Type="http://schemas.openxmlformats.org/officeDocument/2006/relationships/hyperlink" Target="tel:+749944433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12191999" cy="104342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l"/>
            <a:r>
              <a:rPr lang="ru-RU" sz="3400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для взаиморасчетов ТУРАГЕНТОВ </a:t>
            </a:r>
            <a:br>
              <a:rPr lang="ru-RU" sz="3400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 зарубежными  партнерами </a:t>
            </a:r>
            <a:endParaRPr lang="ru-RU" sz="34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043421"/>
            <a:ext cx="12192000" cy="5814579"/>
          </a:xfrm>
          <a:solidFill>
            <a:srgbClr val="002060"/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u="sng" dirty="0" smtClean="0">
                <a:solidFill>
                  <a:schemeClr val="bg2">
                    <a:lumMod val="90000"/>
                  </a:schemeClr>
                </a:solidFill>
              </a:rPr>
              <a:t>Мы предлагаем </a:t>
            </a:r>
            <a:r>
              <a:rPr lang="ru-RU" sz="11200" dirty="0" smtClean="0">
                <a:solidFill>
                  <a:schemeClr val="bg2">
                    <a:lumMod val="90000"/>
                  </a:schemeClr>
                </a:solidFill>
              </a:rPr>
              <a:t>: </a:t>
            </a:r>
          </a:p>
          <a:p>
            <a:pPr marL="1143000" indent="-1143000" algn="l">
              <a:buFont typeface="Wingdings" panose="05000000000000000000" pitchFamily="2" charset="2"/>
              <a:buChar char="v"/>
            </a:pPr>
            <a:r>
              <a:rPr lang="ru-RU" sz="11200" dirty="0" smtClean="0">
                <a:solidFill>
                  <a:schemeClr val="bg2">
                    <a:lumMod val="90000"/>
                  </a:schemeClr>
                </a:solidFill>
              </a:rPr>
              <a:t>Легальный</a:t>
            </a:r>
          </a:p>
          <a:p>
            <a:pPr marL="1143000" indent="-1143000" algn="l">
              <a:buFont typeface="Wingdings" panose="05000000000000000000" pitchFamily="2" charset="2"/>
              <a:buChar char="v"/>
            </a:pPr>
            <a:r>
              <a:rPr lang="ru-RU" sz="11200" dirty="0" smtClean="0">
                <a:solidFill>
                  <a:schemeClr val="bg2">
                    <a:lumMod val="90000"/>
                  </a:schemeClr>
                </a:solidFill>
              </a:rPr>
              <a:t>Выгодный</a:t>
            </a:r>
          </a:p>
          <a:p>
            <a:pPr marL="1143000" indent="-1143000" algn="l">
              <a:buFont typeface="Wingdings" panose="05000000000000000000" pitchFamily="2" charset="2"/>
              <a:buChar char="v"/>
            </a:pPr>
            <a:r>
              <a:rPr lang="ru-RU" sz="11200" dirty="0" smtClean="0">
                <a:solidFill>
                  <a:schemeClr val="bg2">
                    <a:lumMod val="90000"/>
                  </a:schemeClr>
                </a:solidFill>
              </a:rPr>
              <a:t>Комфортный</a:t>
            </a:r>
            <a:r>
              <a:rPr lang="ru-RU" sz="11200" dirty="0" smtClean="0"/>
              <a:t> </a:t>
            </a:r>
          </a:p>
          <a:p>
            <a:pPr algn="l"/>
            <a:r>
              <a:rPr lang="ru-RU" sz="11200" dirty="0" smtClean="0">
                <a:solidFill>
                  <a:schemeClr val="bg2">
                    <a:lumMod val="90000"/>
                  </a:schemeClr>
                </a:solidFill>
              </a:rPr>
              <a:t>              способ оплаты</a:t>
            </a:r>
          </a:p>
          <a:p>
            <a:pPr algn="l"/>
            <a:endParaRPr lang="ru-RU" sz="3500" dirty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endParaRPr lang="ru-RU" sz="35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endParaRPr lang="ru-RU" sz="35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/>
            <a:endParaRPr lang="ru-RU" sz="1600" dirty="0" smtClean="0"/>
          </a:p>
          <a:p>
            <a:pPr algn="r"/>
            <a:endParaRPr lang="ru-RU" sz="1600" dirty="0" smtClean="0"/>
          </a:p>
          <a:p>
            <a:pPr algn="r"/>
            <a:endParaRPr lang="ru-RU" sz="3000" dirty="0"/>
          </a:p>
          <a:p>
            <a:pPr algn="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</a:rPr>
              <a:t>для оплаты традиционным</a:t>
            </a:r>
          </a:p>
          <a:p>
            <a:pPr algn="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</a:rPr>
              <a:t>прямым партнерам </a:t>
            </a:r>
          </a:p>
          <a:p>
            <a:pPr algn="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</a:rPr>
              <a:t>при бронировании</a:t>
            </a:r>
          </a:p>
          <a:p>
            <a:pPr algn="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</a:rPr>
              <a:t>наземных услуг у них напрямую </a:t>
            </a:r>
          </a:p>
          <a:p>
            <a:pPr algn="r"/>
            <a:endParaRPr lang="ru-RU" sz="3000" dirty="0" smtClean="0"/>
          </a:p>
          <a:p>
            <a:pPr algn="r"/>
            <a:endParaRPr lang="ru-RU" sz="2800" u="sng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r"/>
            <a:r>
              <a:rPr lang="ru-RU" sz="2000" dirty="0" smtClean="0"/>
              <a:t> </a:t>
            </a:r>
          </a:p>
          <a:p>
            <a:pPr algn="l"/>
            <a:endParaRPr lang="ru-RU" sz="1600" dirty="0"/>
          </a:p>
          <a:p>
            <a:pPr algn="l"/>
            <a:endParaRPr lang="ru-RU" sz="1600" dirty="0" smtClean="0"/>
          </a:p>
          <a:p>
            <a:pPr algn="l"/>
            <a:endParaRPr lang="ru-RU" sz="1600" dirty="0"/>
          </a:p>
          <a:p>
            <a:pPr algn="l"/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92" y="0"/>
            <a:ext cx="2552107" cy="812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548" y="1043421"/>
            <a:ext cx="3802042" cy="2465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1" y="3508781"/>
            <a:ext cx="4191366" cy="3106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246" y="2271809"/>
            <a:ext cx="3874323" cy="30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6501"/>
          </a:xfrm>
          <a:solidFill>
            <a:srgbClr val="002060"/>
          </a:solidFill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2"/>
            <a:ext cx="12192000" cy="6888126"/>
          </a:xfrm>
          <a:solidFill>
            <a:srgbClr val="002060"/>
          </a:solidFill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   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Ваш партнер  выставляет  </a:t>
            </a:r>
            <a:r>
              <a:rPr lang="ru-RU" u="sng" dirty="0" smtClean="0">
                <a:solidFill>
                  <a:schemeClr val="bg2">
                    <a:lumMod val="90000"/>
                  </a:schemeClr>
                </a:solidFill>
              </a:rPr>
              <a:t>инвойс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туроператору  Турплатформа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Вы  производите  нам, как  туроператору,  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bg2">
                    <a:lumMod val="90000"/>
                  </a:schemeClr>
                </a:solidFill>
              </a:rPr>
              <a:t>оплату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по агентскому  договору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в рублях 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>
              <a:buNone/>
            </a:pPr>
            <a:endParaRPr lang="ru-RU" sz="900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Мы,  как туроператор,  </a:t>
            </a:r>
            <a:r>
              <a:rPr lang="ru-RU" u="sng" dirty="0" smtClean="0">
                <a:solidFill>
                  <a:schemeClr val="bg2">
                    <a:lumMod val="90000"/>
                  </a:schemeClr>
                </a:solidFill>
              </a:rPr>
              <a:t>переводим   деньги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вашему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принимающему    партнеру  в  валюте  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93" y="50001"/>
            <a:ext cx="2552107" cy="812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0" y="1168924"/>
            <a:ext cx="993718" cy="708549"/>
          </a:xfrm>
          <a:prstGeom prst="rect">
            <a:avLst/>
          </a:prstGeom>
        </p:spPr>
      </p:pic>
      <p:sp>
        <p:nvSpPr>
          <p:cNvPr id="13" name="Выгнутая влево стрелка 12"/>
          <p:cNvSpPr/>
          <p:nvPr/>
        </p:nvSpPr>
        <p:spPr>
          <a:xfrm rot="20959541">
            <a:off x="314965" y="1705543"/>
            <a:ext cx="928227" cy="38089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flipV="1">
            <a:off x="11173318" y="1407408"/>
            <a:ext cx="914986" cy="3613334"/>
          </a:xfrm>
          <a:prstGeom prst="curvedLeftArrow">
            <a:avLst>
              <a:gd name="adj1" fmla="val 25000"/>
              <a:gd name="adj2" fmla="val 52479"/>
              <a:gd name="adj3" fmla="val 22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3050676" y="3025247"/>
            <a:ext cx="565609" cy="14234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9161" y="4717823"/>
            <a:ext cx="904157" cy="10149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544" y="5732812"/>
            <a:ext cx="1212912" cy="9588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792" y="2959896"/>
            <a:ext cx="1156810" cy="8758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153" y="1368162"/>
            <a:ext cx="549278" cy="5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486"/>
            <a:ext cx="12192000" cy="81284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chemeClr val="bg2">
                    <a:lumMod val="90000"/>
                  </a:schemeClr>
                </a:solidFill>
              </a:rPr>
              <a:t>Сколько  это стоит: </a:t>
            </a:r>
            <a:r>
              <a:rPr lang="ru-RU" sz="700" u="sng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700" u="sng" dirty="0">
                <a:solidFill>
                  <a:schemeClr val="bg2">
                    <a:lumMod val="90000"/>
                  </a:schemeClr>
                </a:solidFill>
              </a:rPr>
            </a:b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6437"/>
            <a:ext cx="12192000" cy="6381947"/>
          </a:xfrm>
          <a:solidFill>
            <a:srgbClr val="002060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    Принимающая (иностранная компания)  сторона  ничего  не  платит за  это и  получает  сумму,  которая  указана в  инвойсе</a:t>
            </a:r>
          </a:p>
          <a:p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     Для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агентства и клиента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оплата  происходит  в  рублях  по внутреннему   курсу  Туроператора  при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оплате через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расчетный счёт  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 Если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оплата от физического лица картой, то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+0,8 %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при оплате через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	       СБП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    Сервисный сбор  агента за перевод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составляет 100 у.е. + 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0,5 % от суммы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платежа, НО  НЕ менее 90 у.е.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93" y="0"/>
            <a:ext cx="2552107" cy="812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1" y="3666201"/>
            <a:ext cx="884024" cy="782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1" y="825464"/>
            <a:ext cx="798055" cy="751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28" y="2357944"/>
            <a:ext cx="1308230" cy="588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91" y="4902308"/>
            <a:ext cx="928163" cy="9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2841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chemeClr val="bg2">
                    <a:lumMod val="90000"/>
                  </a:schemeClr>
                </a:solidFill>
              </a:rPr>
              <a:t>Что получает агент:</a:t>
            </a:r>
            <a:r>
              <a:rPr lang="ru-RU" sz="600" u="sng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600" u="sng" dirty="0">
                <a:solidFill>
                  <a:schemeClr val="bg2">
                    <a:lumMod val="90000"/>
                  </a:schemeClr>
                </a:solidFill>
              </a:rPr>
            </a:b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2842"/>
            <a:ext cx="12192000" cy="6045158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u="sng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Полностью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законную продажу через туроператора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Отчёт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агента, если оплата через расчётный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счёт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или фискальный чек, если оплата картой от физического лица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Безопасность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- есть к кому обращаться за возвратом в РФ при наличии оснований. 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Конфиденциальность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- никто не знает детали брони и её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стоимости для клиента.  </a:t>
            </a: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Эту информацию мы не собираем и не обрабатываем. 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После  поступления средств  от агента  они оперативно отправляются  дальше  принимающей стороне в оплату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туруслуг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93" y="0"/>
            <a:ext cx="2552107" cy="812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62" y="2533301"/>
            <a:ext cx="902481" cy="8185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62" y="924820"/>
            <a:ext cx="927604" cy="794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62" y="3835421"/>
            <a:ext cx="902481" cy="789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20" y="5108850"/>
            <a:ext cx="807174" cy="8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9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100" dirty="0" err="1" smtClean="0"/>
              <a:t>Futyne</a:t>
            </a:r>
            <a:r>
              <a:rPr lang="en-US" sz="100" dirty="0" smtClean="0"/>
              <a:t> </a:t>
            </a: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989"/>
            <a:ext cx="12192000" cy="6792011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ru-RU" sz="3600" u="sng" dirty="0">
                <a:solidFill>
                  <a:schemeClr val="bg2">
                    <a:lumMod val="90000"/>
                  </a:schemeClr>
                </a:solidFill>
              </a:rPr>
              <a:t>Как с нами начать работать: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</a:rPr>
              <a:t>Заключить  агентский  договор</a:t>
            </a: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hlinkClick r:id="rId2"/>
              </a:rPr>
              <a:t>www.tour-platform.ru</a:t>
            </a:r>
            <a:r>
              <a:rPr lang="ru-RU" sz="3600" b="1" dirty="0" smtClean="0"/>
              <a:t> </a:t>
            </a:r>
            <a:endParaRPr lang="ru-RU" sz="36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93" y="0"/>
            <a:ext cx="2552107" cy="812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81" y="1044103"/>
            <a:ext cx="6122665" cy="2791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0784"/>
            <a:ext cx="8904322" cy="34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4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98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989"/>
            <a:ext cx="12192000" cy="679201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u="sng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ru-RU" sz="3600" u="sng" dirty="0" smtClean="0">
                <a:solidFill>
                  <a:schemeClr val="bg2">
                    <a:lumMod val="90000"/>
                  </a:schemeClr>
                </a:solidFill>
              </a:rPr>
              <a:t>Как </a:t>
            </a:r>
            <a:r>
              <a:rPr lang="ru-RU" sz="3600" u="sng" dirty="0">
                <a:solidFill>
                  <a:schemeClr val="bg2">
                    <a:lumMod val="90000"/>
                  </a:schemeClr>
                </a:solidFill>
              </a:rPr>
              <a:t>принимающей стороне   выставить инвойс:</a:t>
            </a:r>
          </a:p>
          <a:p>
            <a:pPr marL="0" indent="0">
              <a:buNone/>
            </a:pPr>
            <a:endParaRPr lang="ru-RU" sz="4000" u="sng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ru-RU" sz="4000" u="sng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9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chemeClr val="bg2">
                    <a:lumMod val="90000"/>
                  </a:schemeClr>
                </a:solidFill>
              </a:rPr>
              <a:t>1</a:t>
            </a:r>
            <a:r>
              <a:rPr lang="ru-RU" sz="2500" dirty="0">
                <a:solidFill>
                  <a:schemeClr val="bg2">
                    <a:lumMod val="90000"/>
                  </a:schemeClr>
                </a:solidFill>
              </a:rPr>
              <a:t>. Вы передаете принимающей стороне памятку о </a:t>
            </a:r>
            <a:r>
              <a:rPr lang="ru-RU" sz="2500" dirty="0" smtClean="0">
                <a:solidFill>
                  <a:schemeClr val="bg2">
                    <a:lumMod val="90000"/>
                  </a:schemeClr>
                </a:solidFill>
              </a:rPr>
              <a:t>том, </a:t>
            </a:r>
            <a:r>
              <a:rPr lang="ru-RU" sz="2500" dirty="0">
                <a:solidFill>
                  <a:schemeClr val="bg2">
                    <a:lumMod val="90000"/>
                  </a:schemeClr>
                </a:solidFill>
              </a:rPr>
              <a:t>как правильно выставить и отправить инвойс.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bg2">
                    <a:lumMod val="90000"/>
                  </a:schemeClr>
                </a:solidFill>
              </a:rPr>
              <a:t>2. Принимающая сторона направляет нам инвойс с указанием названия агентства, которое бронирует наземные услуги.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bg2">
                    <a:lumMod val="90000"/>
                  </a:schemeClr>
                </a:solidFill>
              </a:rPr>
              <a:t>3. Мы связываемся с агентством, подтверждаем правильность инвойса и сумму, а также выставляем счет для оплат в рублях. </a:t>
            </a:r>
          </a:p>
          <a:p>
            <a:pPr marL="0" indent="0">
              <a:buNone/>
            </a:pPr>
            <a:r>
              <a:rPr lang="ru-RU" sz="2500" dirty="0">
                <a:solidFill>
                  <a:schemeClr val="bg2">
                    <a:lumMod val="90000"/>
                  </a:schemeClr>
                </a:solidFill>
              </a:rPr>
              <a:t>4. По факту получения оплаты от агентства мы оплачиваем инвойс, а также направляем агентству </a:t>
            </a:r>
            <a:r>
              <a:rPr lang="ru-RU" sz="2500" dirty="0" smtClean="0">
                <a:solidFill>
                  <a:schemeClr val="bg2">
                    <a:lumMod val="90000"/>
                  </a:schemeClr>
                </a:solidFill>
              </a:rPr>
              <a:t>документ, подтверждающий </a:t>
            </a:r>
            <a:r>
              <a:rPr lang="ru-RU" sz="2500" dirty="0">
                <a:solidFill>
                  <a:schemeClr val="bg2">
                    <a:lumMod val="90000"/>
                  </a:schemeClr>
                </a:solidFill>
              </a:rPr>
              <a:t>оплату принимающему партнёру. </a:t>
            </a:r>
          </a:p>
          <a:p>
            <a:pPr marL="0" indent="0">
              <a:buNone/>
            </a:pP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893" y="0"/>
            <a:ext cx="2552107" cy="812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96" y="1425806"/>
            <a:ext cx="1311007" cy="13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29937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9938"/>
            <a:ext cx="12192000" cy="6495068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ru-RU" sz="3600" u="sng" dirty="0" smtClean="0">
                <a:solidFill>
                  <a:schemeClr val="bg2">
                    <a:lumMod val="90000"/>
                  </a:schemeClr>
                </a:solidFill>
              </a:rPr>
              <a:t>Как </a:t>
            </a:r>
            <a:r>
              <a:rPr lang="ru-RU" sz="3600" u="sng" dirty="0">
                <a:solidFill>
                  <a:schemeClr val="bg2">
                    <a:lumMod val="90000"/>
                  </a:schemeClr>
                </a:solidFill>
              </a:rPr>
              <a:t>получить </a:t>
            </a:r>
            <a:r>
              <a:rPr lang="ru-RU" sz="3600" u="sng" dirty="0" smtClean="0">
                <a:solidFill>
                  <a:schemeClr val="bg2">
                    <a:lumMod val="90000"/>
                  </a:schemeClr>
                </a:solidFill>
              </a:rPr>
              <a:t>доступ к сервису </a:t>
            </a:r>
          </a:p>
          <a:p>
            <a:pPr marL="0" indent="0">
              <a:buNone/>
            </a:pPr>
            <a:r>
              <a:rPr lang="ru-RU" sz="3600" u="sng" dirty="0" smtClean="0">
                <a:solidFill>
                  <a:schemeClr val="bg2">
                    <a:lumMod val="90000"/>
                  </a:schemeClr>
                </a:solidFill>
              </a:rPr>
              <a:t>для взаиморасчетов?:</a:t>
            </a:r>
          </a:p>
          <a:p>
            <a:pPr marL="0" indent="0">
              <a:buNone/>
            </a:pPr>
            <a:endParaRPr lang="ru-RU" sz="3600" u="sng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Вы  всегда  можете  связаться  с нами по  телефону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hlinkClick r:id="rId2"/>
              </a:rPr>
              <a:t>+7 </a:t>
            </a:r>
            <a:r>
              <a:rPr lang="ru-RU" b="1" dirty="0">
                <a:solidFill>
                  <a:schemeClr val="bg2">
                    <a:lumMod val="90000"/>
                  </a:schemeClr>
                </a:solidFill>
                <a:hlinkClick r:id="rId2"/>
              </a:rPr>
              <a:t>(499) 444-33-28</a:t>
            </a: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Заказать  обратный  звонок  на  нашем  сайте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    Написать нам на  электронную  почту   </a:t>
            </a:r>
            <a:r>
              <a:rPr lang="en-US" b="1" dirty="0" smtClean="0">
                <a:hlinkClick r:id="rId3"/>
              </a:rPr>
              <a:t>info@tour-platform.ru</a:t>
            </a:r>
            <a:r>
              <a:rPr lang="ru-RU" b="1" dirty="0" smtClean="0"/>
              <a:t> 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893" y="0"/>
            <a:ext cx="2552107" cy="812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80" y="1745075"/>
            <a:ext cx="700785" cy="715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80" y="3166572"/>
            <a:ext cx="795826" cy="82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80" y="4609872"/>
            <a:ext cx="892521" cy="8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85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262</Words>
  <Application>Microsoft Office PowerPoint</Application>
  <PresentationFormat>Широкоэкранный</PresentationFormat>
  <Paragraphs>79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Сервис для взаиморасчетов ТУРАГЕНТОВ        с зарубежными  партнерами </vt:lpstr>
      <vt:lpstr>Презентация PowerPoint</vt:lpstr>
      <vt:lpstr>Сколько  это стоит:  </vt:lpstr>
      <vt:lpstr>Что получает агент: </vt:lpstr>
      <vt:lpstr>Futyne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Платежный  сервис</dc:title>
  <dc:creator>User</dc:creator>
  <cp:lastModifiedBy>User</cp:lastModifiedBy>
  <cp:revision>66</cp:revision>
  <dcterms:created xsi:type="dcterms:W3CDTF">2023-11-19T19:14:42Z</dcterms:created>
  <dcterms:modified xsi:type="dcterms:W3CDTF">2024-02-19T08:18:47Z</dcterms:modified>
</cp:coreProperties>
</file>